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7A4D9F-A85D-4FA5-9039-89EFB427C905}" type="datetimeFigureOut">
              <a:rPr lang="en-CA" smtClean="0"/>
              <a:t>2020-02-13</a:t>
            </a:fld>
            <a:endParaRPr lang="en-CA" dirty="0"/>
          </a:p>
        </p:txBody>
      </p:sp>
      <p:sp>
        <p:nvSpPr>
          <p:cNvPr id="5" name="Footer Placeholder 4"/>
          <p:cNvSpPr>
            <a:spLocks noGrp="1"/>
          </p:cNvSpPr>
          <p:nvPr>
            <p:ph type="ftr" sz="quarter" idx="11"/>
          </p:nvPr>
        </p:nvSpPr>
        <p:spPr>
          <a:xfrm>
            <a:off x="1451579" y="329307"/>
            <a:ext cx="5626774" cy="309201"/>
          </a:xfrm>
        </p:spPr>
        <p:txBody>
          <a:bodyPr/>
          <a:lstStyle/>
          <a:p>
            <a:endParaRPr lang="en-CA" dirty="0"/>
          </a:p>
        </p:txBody>
      </p:sp>
      <p:sp>
        <p:nvSpPr>
          <p:cNvPr id="6" name="Slide Number Placeholder 5"/>
          <p:cNvSpPr>
            <a:spLocks noGrp="1"/>
          </p:cNvSpPr>
          <p:nvPr>
            <p:ph type="sldNum" sz="quarter" idx="12"/>
          </p:nvPr>
        </p:nvSpPr>
        <p:spPr>
          <a:xfrm>
            <a:off x="476834" y="798973"/>
            <a:ext cx="811019" cy="503578"/>
          </a:xfrm>
        </p:spPr>
        <p:txBody>
          <a:bodyPr/>
          <a:lstStyle/>
          <a:p>
            <a:fld id="{C0677B62-4C92-4AA2-B5C8-470C8462D2D5}" type="slidenum">
              <a:rPr lang="en-CA" smtClean="0"/>
              <a:t>‹#›</a:t>
            </a:fld>
            <a:endParaRPr lang="en-CA" dirty="0"/>
          </a:p>
        </p:txBody>
      </p:sp>
    </p:spTree>
    <p:extLst>
      <p:ext uri="{BB962C8B-B14F-4D97-AF65-F5344CB8AC3E}">
        <p14:creationId xmlns:p14="http://schemas.microsoft.com/office/powerpoint/2010/main" val="1385649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7A4D9F-A85D-4FA5-9039-89EFB427C905}" type="datetimeFigureOut">
              <a:rPr lang="en-CA" smtClean="0"/>
              <a:t>2020-02-13</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C0677B62-4C92-4AA2-B5C8-470C8462D2D5}" type="slidenum">
              <a:rPr lang="en-CA" smtClean="0"/>
              <a:t>‹#›</a:t>
            </a:fld>
            <a:endParaRPr lang="en-CA" dirty="0"/>
          </a:p>
        </p:txBody>
      </p:sp>
    </p:spTree>
    <p:extLst>
      <p:ext uri="{BB962C8B-B14F-4D97-AF65-F5344CB8AC3E}">
        <p14:creationId xmlns:p14="http://schemas.microsoft.com/office/powerpoint/2010/main" val="1444993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87A4D9F-A85D-4FA5-9039-89EFB427C905}" type="datetimeFigureOut">
              <a:rPr lang="en-CA" smtClean="0"/>
              <a:t>2020-02-13</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C0677B62-4C92-4AA2-B5C8-470C8462D2D5}" type="slidenum">
              <a:rPr lang="en-CA" smtClean="0"/>
              <a:t>‹#›</a:t>
            </a:fld>
            <a:endParaRPr lang="en-CA" dirty="0"/>
          </a:p>
        </p:txBody>
      </p:sp>
    </p:spTree>
    <p:extLst>
      <p:ext uri="{BB962C8B-B14F-4D97-AF65-F5344CB8AC3E}">
        <p14:creationId xmlns:p14="http://schemas.microsoft.com/office/powerpoint/2010/main" val="2858776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87A4D9F-A85D-4FA5-9039-89EFB427C905}" type="datetimeFigureOut">
              <a:rPr lang="en-CA" smtClean="0"/>
              <a:t>2020-02-13</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C0677B62-4C92-4AA2-B5C8-470C8462D2D5}" type="slidenum">
              <a:rPr lang="en-CA" smtClean="0"/>
              <a:t>‹#›</a:t>
            </a:fld>
            <a:endParaRPr lang="en-CA" dirty="0"/>
          </a:p>
        </p:txBody>
      </p:sp>
    </p:spTree>
    <p:extLst>
      <p:ext uri="{BB962C8B-B14F-4D97-AF65-F5344CB8AC3E}">
        <p14:creationId xmlns:p14="http://schemas.microsoft.com/office/powerpoint/2010/main" val="3514545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87A4D9F-A85D-4FA5-9039-89EFB427C905}" type="datetimeFigureOut">
              <a:rPr lang="en-CA" smtClean="0"/>
              <a:t>2020-02-13</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C0677B62-4C92-4AA2-B5C8-470C8462D2D5}" type="slidenum">
              <a:rPr lang="en-CA" smtClean="0"/>
              <a:t>‹#›</a:t>
            </a:fld>
            <a:endParaRPr lang="en-CA" dirty="0"/>
          </a:p>
        </p:txBody>
      </p:sp>
    </p:spTree>
    <p:extLst>
      <p:ext uri="{BB962C8B-B14F-4D97-AF65-F5344CB8AC3E}">
        <p14:creationId xmlns:p14="http://schemas.microsoft.com/office/powerpoint/2010/main" val="51581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87A4D9F-A85D-4FA5-9039-89EFB427C905}" type="datetimeFigureOut">
              <a:rPr lang="en-CA" smtClean="0"/>
              <a:t>2020-02-13</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C0677B62-4C92-4AA2-B5C8-470C8462D2D5}" type="slidenum">
              <a:rPr lang="en-CA" smtClean="0"/>
              <a:t>‹#›</a:t>
            </a:fld>
            <a:endParaRPr lang="en-CA" dirty="0"/>
          </a:p>
        </p:txBody>
      </p:sp>
    </p:spTree>
    <p:extLst>
      <p:ext uri="{BB962C8B-B14F-4D97-AF65-F5344CB8AC3E}">
        <p14:creationId xmlns:p14="http://schemas.microsoft.com/office/powerpoint/2010/main" val="814276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7A4D9F-A85D-4FA5-9039-89EFB427C905}" type="datetimeFigureOut">
              <a:rPr lang="en-CA" smtClean="0"/>
              <a:t>2020-02-13</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C0677B62-4C92-4AA2-B5C8-470C8462D2D5}" type="slidenum">
              <a:rPr lang="en-CA" smtClean="0"/>
              <a:t>‹#›</a:t>
            </a:fld>
            <a:endParaRPr lang="en-CA" dirty="0"/>
          </a:p>
        </p:txBody>
      </p:sp>
    </p:spTree>
    <p:extLst>
      <p:ext uri="{BB962C8B-B14F-4D97-AF65-F5344CB8AC3E}">
        <p14:creationId xmlns:p14="http://schemas.microsoft.com/office/powerpoint/2010/main" val="3712284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87A4D9F-A85D-4FA5-9039-89EFB427C905}" type="datetimeFigureOut">
              <a:rPr lang="en-CA" smtClean="0"/>
              <a:t>2020-02-13</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C0677B62-4C92-4AA2-B5C8-470C8462D2D5}" type="slidenum">
              <a:rPr lang="en-CA" smtClean="0"/>
              <a:t>‹#›</a:t>
            </a:fld>
            <a:endParaRPr lang="en-CA" dirty="0"/>
          </a:p>
        </p:txBody>
      </p:sp>
    </p:spTree>
    <p:extLst>
      <p:ext uri="{BB962C8B-B14F-4D97-AF65-F5344CB8AC3E}">
        <p14:creationId xmlns:p14="http://schemas.microsoft.com/office/powerpoint/2010/main" val="4239683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dirty="0" smtClean="0"/>
              <a:t>Click icon to add picture</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87A4D9F-A85D-4FA5-9039-89EFB427C905}" type="datetimeFigureOut">
              <a:rPr lang="en-CA" smtClean="0"/>
              <a:t>2020-02-13</a:t>
            </a:fld>
            <a:endParaRPr lang="en-CA" dirty="0"/>
          </a:p>
        </p:txBody>
      </p:sp>
      <p:sp>
        <p:nvSpPr>
          <p:cNvPr id="6" name="Footer Placeholder 5"/>
          <p:cNvSpPr>
            <a:spLocks noGrp="1"/>
          </p:cNvSpPr>
          <p:nvPr>
            <p:ph type="ftr" sz="quarter" idx="11"/>
          </p:nvPr>
        </p:nvSpPr>
        <p:spPr>
          <a:xfrm>
            <a:off x="1447382" y="318640"/>
            <a:ext cx="5541004" cy="320931"/>
          </a:xfrm>
        </p:spPr>
        <p:txBody>
          <a:bodyPr/>
          <a:lstStyle/>
          <a:p>
            <a:endParaRPr lang="en-CA" dirty="0"/>
          </a:p>
        </p:txBody>
      </p:sp>
      <p:sp>
        <p:nvSpPr>
          <p:cNvPr id="7" name="Slide Number Placeholder 6"/>
          <p:cNvSpPr>
            <a:spLocks noGrp="1"/>
          </p:cNvSpPr>
          <p:nvPr>
            <p:ph type="sldNum" sz="quarter" idx="12"/>
          </p:nvPr>
        </p:nvSpPr>
        <p:spPr/>
        <p:txBody>
          <a:bodyPr/>
          <a:lstStyle/>
          <a:p>
            <a:fld id="{C0677B62-4C92-4AA2-B5C8-470C8462D2D5}" type="slidenum">
              <a:rPr lang="en-CA" smtClean="0"/>
              <a:t>‹#›</a:t>
            </a:fld>
            <a:endParaRPr lang="en-CA" dirty="0"/>
          </a:p>
        </p:txBody>
      </p:sp>
    </p:spTree>
    <p:extLst>
      <p:ext uri="{BB962C8B-B14F-4D97-AF65-F5344CB8AC3E}">
        <p14:creationId xmlns:p14="http://schemas.microsoft.com/office/powerpoint/2010/main" val="2977521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7A4D9F-A85D-4FA5-9039-89EFB427C905}" type="datetimeFigureOut">
              <a:rPr lang="en-CA" smtClean="0"/>
              <a:t>2020-02-13</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C0677B62-4C92-4AA2-B5C8-470C8462D2D5}" type="slidenum">
              <a:rPr lang="en-CA" smtClean="0"/>
              <a:t>‹#›</a:t>
            </a:fld>
            <a:endParaRPr lang="en-CA" dirty="0"/>
          </a:p>
        </p:txBody>
      </p:sp>
    </p:spTree>
    <p:extLst>
      <p:ext uri="{BB962C8B-B14F-4D97-AF65-F5344CB8AC3E}">
        <p14:creationId xmlns:p14="http://schemas.microsoft.com/office/powerpoint/2010/main" val="4104881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7A4D9F-A85D-4FA5-9039-89EFB427C905}" type="datetimeFigureOut">
              <a:rPr lang="en-CA" smtClean="0"/>
              <a:t>2020-02-13</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C0677B62-4C92-4AA2-B5C8-470C8462D2D5}" type="slidenum">
              <a:rPr lang="en-CA" smtClean="0"/>
              <a:t>‹#›</a:t>
            </a:fld>
            <a:endParaRPr lang="en-CA" dirty="0"/>
          </a:p>
        </p:txBody>
      </p:sp>
    </p:spTree>
    <p:extLst>
      <p:ext uri="{BB962C8B-B14F-4D97-AF65-F5344CB8AC3E}">
        <p14:creationId xmlns:p14="http://schemas.microsoft.com/office/powerpoint/2010/main" val="1006721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87A4D9F-A85D-4FA5-9039-89EFB427C905}" type="datetimeFigureOut">
              <a:rPr lang="en-CA" smtClean="0"/>
              <a:t>2020-02-13</a:t>
            </a:fld>
            <a:endParaRPr lang="en-CA" dirty="0"/>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0677B62-4C92-4AA2-B5C8-470C8462D2D5}" type="slidenum">
              <a:rPr lang="en-CA" smtClean="0"/>
              <a:t>‹#›</a:t>
            </a:fld>
            <a:endParaRPr lang="en-CA" dirty="0"/>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799367"/>
      </p:ext>
    </p:extLst>
  </p:cSld>
  <p:clrMap bg1="dk1" tx1="lt1" bg2="dk2" tx2="lt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9.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Maslow’s Hierarchy of NEEDS</a:t>
            </a:r>
            <a:endParaRPr lang="en-CA" dirty="0"/>
          </a:p>
        </p:txBody>
      </p:sp>
      <p:sp>
        <p:nvSpPr>
          <p:cNvPr id="3" name="Subtitle 2"/>
          <p:cNvSpPr>
            <a:spLocks noGrp="1"/>
          </p:cNvSpPr>
          <p:nvPr>
            <p:ph type="subTitle" idx="1"/>
          </p:nvPr>
        </p:nvSpPr>
        <p:spPr/>
        <p:txBody>
          <a:bodyPr/>
          <a:lstStyle/>
          <a:p>
            <a:r>
              <a:rPr lang="en-CA" dirty="0" smtClean="0"/>
              <a:t>Sukhdeep Chopra</a:t>
            </a:r>
            <a:endParaRPr lang="en-CA" dirty="0"/>
          </a:p>
        </p:txBody>
      </p:sp>
    </p:spTree>
    <p:extLst>
      <p:ext uri="{BB962C8B-B14F-4D97-AF65-F5344CB8AC3E}">
        <p14:creationId xmlns:p14="http://schemas.microsoft.com/office/powerpoint/2010/main" val="28056548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6810" y="537868"/>
            <a:ext cx="5532328" cy="545279"/>
          </a:xfrm>
        </p:spPr>
        <p:txBody>
          <a:bodyPr/>
          <a:lstStyle/>
          <a:p>
            <a:r>
              <a:rPr lang="en-CA" dirty="0" smtClean="0"/>
              <a:t>Physiological Needs</a:t>
            </a:r>
            <a:endParaRPr lang="en-CA" dirty="0"/>
          </a:p>
        </p:txBody>
      </p:sp>
      <p:pic>
        <p:nvPicPr>
          <p:cNvPr id="6" name="Picture Placeholder 5"/>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31286" t="779" r="11750" b="-260"/>
          <a:stretch/>
        </p:blipFill>
        <p:spPr>
          <a:xfrm>
            <a:off x="7949901" y="989704"/>
            <a:ext cx="3098203" cy="4120178"/>
          </a:xfrm>
        </p:spPr>
      </p:pic>
      <p:sp>
        <p:nvSpPr>
          <p:cNvPr id="4" name="Text Placeholder 3"/>
          <p:cNvSpPr>
            <a:spLocks noGrp="1"/>
          </p:cNvSpPr>
          <p:nvPr>
            <p:ph type="body" sz="half" idx="2"/>
          </p:nvPr>
        </p:nvSpPr>
        <p:spPr>
          <a:xfrm>
            <a:off x="1245933" y="1230790"/>
            <a:ext cx="5524404" cy="4148031"/>
          </a:xfrm>
        </p:spPr>
        <p:txBody>
          <a:bodyPr>
            <a:normAutofit fontScale="85000" lnSpcReduction="20000"/>
          </a:bodyPr>
          <a:lstStyle/>
          <a:p>
            <a:r>
              <a:rPr lang="en-US" sz="1600" b="1" dirty="0"/>
              <a:t>What product / service is being </a:t>
            </a:r>
            <a:r>
              <a:rPr lang="en-US" sz="1600" b="1" dirty="0" smtClean="0"/>
              <a:t>advertised?</a:t>
            </a:r>
          </a:p>
          <a:p>
            <a:r>
              <a:rPr lang="en-US" sz="1600" dirty="0" smtClean="0"/>
              <a:t>The product being advertised is their special addition Angus Third Pounder Deluxe by McDonalds </a:t>
            </a:r>
          </a:p>
          <a:p>
            <a:r>
              <a:rPr lang="en-US" sz="1600" b="1" dirty="0" smtClean="0"/>
              <a:t>How does it match Maslow’s Hierarchy of Needs?</a:t>
            </a:r>
          </a:p>
          <a:p>
            <a:r>
              <a:rPr lang="en-US" sz="1600" dirty="0" smtClean="0"/>
              <a:t>This advertisement matches the hierarchy because a physiological need includes food. </a:t>
            </a:r>
            <a:r>
              <a:rPr lang="en-US" sz="1600" dirty="0" smtClean="0"/>
              <a:t>Food is essential and if you can get food that looks appealing, the better for advertisers</a:t>
            </a:r>
            <a:r>
              <a:rPr lang="en-US" sz="1600" dirty="0" smtClean="0"/>
              <a:t>.</a:t>
            </a:r>
            <a:endParaRPr lang="en-US" dirty="0" smtClean="0"/>
          </a:p>
          <a:p>
            <a:r>
              <a:rPr lang="en-US" sz="1600" b="1" dirty="0"/>
              <a:t>Is the advertisement effective? Why or why not</a:t>
            </a:r>
            <a:r>
              <a:rPr lang="en-US" sz="1600" b="1" dirty="0" smtClean="0"/>
              <a:t>?</a:t>
            </a:r>
          </a:p>
          <a:p>
            <a:r>
              <a:rPr lang="en-US" sz="1600" dirty="0" smtClean="0"/>
              <a:t>This advertisement is extremely effective since this billboard is probably on the highway side and the big red background diverts the eyes to the billboard</a:t>
            </a:r>
            <a:r>
              <a:rPr lang="en-US" sz="1600" dirty="0" smtClean="0"/>
              <a:t>. The product being advertised (the burger) is also taking ¼ of the billboard showing everything you can get to enjoy. This will mos</a:t>
            </a:r>
            <a:r>
              <a:rPr lang="en-US" sz="1600" dirty="0" smtClean="0"/>
              <a:t>t defiantly make you physiologically feel like your hungry and therefore you want to go to McDonalds to eat.</a:t>
            </a:r>
            <a:endParaRPr lang="en-CA" sz="1600" dirty="0" smtClean="0"/>
          </a:p>
          <a:p>
            <a:endParaRPr lang="en-CA" dirty="0"/>
          </a:p>
          <a:p>
            <a:endParaRPr lang="en-CA" dirty="0"/>
          </a:p>
        </p:txBody>
      </p:sp>
      <p:pic>
        <p:nvPicPr>
          <p:cNvPr id="1028" name="Picture 4" descr="Image result for maslow hierarchy of needs physiological needs"/>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100000" l="0" r="100000">
                        <a14:foregroundMark x1="45000" y1="95455" x2="48421" y2="81818"/>
                        <a14:foregroundMark x1="61316" y1="83333" x2="22105" y2="81818"/>
                        <a14:foregroundMark x1="66579" y1="83333" x2="76842" y2="83030"/>
                        <a14:foregroundMark x1="92368" y1="97576" x2="21316" y2="93636"/>
                        <a14:foregroundMark x1="62368" y1="76364" x2="37895" y2="90909"/>
                        <a14:foregroundMark x1="20000" y1="77879" x2="13158" y2="89697"/>
                        <a14:foregroundMark x1="16316" y1="90000" x2="9211" y2="99697"/>
                        <a14:foregroundMark x1="7368" y1="95152" x2="30000" y2="94242"/>
                        <a14:foregroundMark x1="10000" y1="89394" x2="17105" y2="73333"/>
                        <a14:foregroundMark x1="34474" y1="86667" x2="34474" y2="86667"/>
                        <a14:foregroundMark x1="42368" y1="79394" x2="42368" y2="79394"/>
                        <a14:foregroundMark x1="18947" y1="92121" x2="53421" y2="72727"/>
                        <a14:foregroundMark x1="67632" y1="75152" x2="95000" y2="97879"/>
                        <a14:foregroundMark x1="83947" y1="76061" x2="86579" y2="92121"/>
                        <a14:foregroundMark x1="83158" y1="92424" x2="47368" y2="93939"/>
                        <a14:foregroundMark x1="64737" y1="88788" x2="43684" y2="90000"/>
                      </a14:backgroundRemoval>
                    </a14:imgEffect>
                  </a14:imgLayer>
                </a14:imgProps>
              </a:ext>
              <a:ext uri="{28A0092B-C50C-407E-A947-70E740481C1C}">
                <a14:useLocalDpi xmlns:a14="http://schemas.microsoft.com/office/drawing/2010/main" val="0"/>
              </a:ext>
            </a:extLst>
          </a:blip>
          <a:srcRect t="87338"/>
          <a:stretch/>
        </p:blipFill>
        <p:spPr bwMode="auto">
          <a:xfrm>
            <a:off x="1438970" y="5303519"/>
            <a:ext cx="5138329" cy="56500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08060" y="2130005"/>
            <a:ext cx="56407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08059" y="3541054"/>
            <a:ext cx="564078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64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9217" y="611076"/>
            <a:ext cx="9293577" cy="1059305"/>
          </a:xfrm>
        </p:spPr>
        <p:txBody>
          <a:bodyPr>
            <a:normAutofit/>
          </a:bodyPr>
          <a:lstStyle/>
          <a:p>
            <a:r>
              <a:rPr lang="en-CA" dirty="0" smtClean="0"/>
              <a:t>Safety and security Needs</a:t>
            </a:r>
            <a:endParaRPr lang="en-CA" dirty="0"/>
          </a:p>
        </p:txBody>
      </p:sp>
      <p:pic>
        <p:nvPicPr>
          <p:cNvPr id="7" name="Picture Placeholder 6"/>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tretch/>
        </p:blipFill>
        <p:spPr>
          <a:xfrm>
            <a:off x="1109567" y="1847878"/>
            <a:ext cx="4487863" cy="30752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Text Placeholder 3"/>
          <p:cNvSpPr>
            <a:spLocks noGrp="1"/>
          </p:cNvSpPr>
          <p:nvPr>
            <p:ph sz="half" idx="2"/>
          </p:nvPr>
        </p:nvSpPr>
        <p:spPr>
          <a:xfrm>
            <a:off x="6254139" y="2017343"/>
            <a:ext cx="5245785" cy="3931636"/>
          </a:xfrm>
        </p:spPr>
        <p:txBody>
          <a:bodyPr>
            <a:normAutofit fontScale="85000" lnSpcReduction="10000"/>
          </a:bodyPr>
          <a:lstStyle/>
          <a:p>
            <a:pPr marL="0" indent="0" algn="ctr">
              <a:buNone/>
            </a:pPr>
            <a:r>
              <a:rPr lang="en-US" sz="1800" b="1" dirty="0"/>
              <a:t>What product / service is being </a:t>
            </a:r>
            <a:r>
              <a:rPr lang="en-US" sz="1800" b="1" dirty="0" smtClean="0"/>
              <a:t>advertised?</a:t>
            </a:r>
          </a:p>
          <a:p>
            <a:pPr marL="0" indent="0" algn="ctr">
              <a:buNone/>
            </a:pPr>
            <a:r>
              <a:rPr lang="en-US" sz="1800" dirty="0" smtClean="0"/>
              <a:t>The product being advertised is the </a:t>
            </a:r>
            <a:r>
              <a:rPr lang="en-US" sz="1800" dirty="0" smtClean="0"/>
              <a:t>security system (in </a:t>
            </a:r>
            <a:r>
              <a:rPr lang="en-US" sz="1800" dirty="0" smtClean="0"/>
              <a:t>the form of an app) by Surf Easy </a:t>
            </a:r>
          </a:p>
          <a:p>
            <a:pPr marL="0" indent="0" algn="ctr">
              <a:buNone/>
            </a:pPr>
            <a:r>
              <a:rPr lang="en-US" sz="1800" dirty="0" smtClean="0"/>
              <a:t> </a:t>
            </a:r>
            <a:r>
              <a:rPr lang="en-US" sz="1800" b="1" dirty="0" smtClean="0"/>
              <a:t>How does it match Maslow’s Hierarchy of Needs?</a:t>
            </a:r>
          </a:p>
          <a:p>
            <a:pPr marL="0" indent="0" algn="ctr">
              <a:buNone/>
            </a:pPr>
            <a:r>
              <a:rPr lang="en-US" sz="1800" dirty="0" smtClean="0"/>
              <a:t>This advertisement matches the hierarchy because a safety and security need includes property. </a:t>
            </a:r>
            <a:endParaRPr lang="en-US" sz="2300" dirty="0" smtClean="0"/>
          </a:p>
          <a:p>
            <a:pPr marL="0" indent="0" algn="ctr">
              <a:buNone/>
            </a:pPr>
            <a:r>
              <a:rPr lang="en-US" sz="1800" b="1" dirty="0"/>
              <a:t>Is the advertisement effective? Why or why not</a:t>
            </a:r>
            <a:r>
              <a:rPr lang="en-US" sz="1800" b="1" dirty="0" smtClean="0"/>
              <a:t>?</a:t>
            </a:r>
          </a:p>
          <a:p>
            <a:pPr marL="0" indent="0" algn="ctr">
              <a:buNone/>
            </a:pPr>
            <a:r>
              <a:rPr lang="en-US" sz="1800" dirty="0" smtClean="0"/>
              <a:t>This advertisement is somewhat effective since it shows that the burglar is </a:t>
            </a:r>
            <a:r>
              <a:rPr lang="en-US" sz="1800" dirty="0" smtClean="0"/>
              <a:t>going to break into the house but the handle is playing like an alarm.  This metaphor </a:t>
            </a:r>
            <a:r>
              <a:rPr lang="en-US" sz="1800" dirty="0" smtClean="0"/>
              <a:t>is like a security system that secures your house at the most crucial times, such as the night.</a:t>
            </a:r>
            <a:endParaRPr lang="en-CA" sz="2300" dirty="0"/>
          </a:p>
          <a:p>
            <a:pPr algn="ctr"/>
            <a:endParaRPr lang="en-CA" dirty="0"/>
          </a:p>
        </p:txBody>
      </p:sp>
      <p:cxnSp>
        <p:nvCxnSpPr>
          <p:cNvPr id="13" name="Straight Connector 12"/>
          <p:cNvCxnSpPr/>
          <p:nvPr/>
        </p:nvCxnSpPr>
        <p:spPr>
          <a:xfrm>
            <a:off x="6130420" y="4025150"/>
            <a:ext cx="5369504"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descr="Image result for maslow hierarchy of needs physiological needs"/>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100000" l="0" r="100000">
                        <a14:foregroundMark x1="16579" y1="83939" x2="79737" y2="81515"/>
                        <a14:foregroundMark x1="9737" y1="93333" x2="82368" y2="90606"/>
                        <a14:foregroundMark x1="38947" y1="72727" x2="12632" y2="89697"/>
                        <a14:foregroundMark x1="15526" y1="78182" x2="5526" y2="96667"/>
                        <a14:foregroundMark x1="11316" y1="97576" x2="90789" y2="95152"/>
                        <a14:foregroundMark x1="75789" y1="71818" x2="91316" y2="92121"/>
                        <a14:foregroundMark x1="86316" y1="86667" x2="24737" y2="85152"/>
                        <a14:foregroundMark x1="35000" y1="93030" x2="78158" y2="92424"/>
                        <a14:foregroundMark x1="50789" y1="79394" x2="51053" y2="69091"/>
                      </a14:backgroundRemoval>
                    </a14:imgEffect>
                  </a14:imgLayer>
                </a14:imgProps>
              </a:ext>
              <a:ext uri="{28A0092B-C50C-407E-A947-70E740481C1C}">
                <a14:useLocalDpi xmlns:a14="http://schemas.microsoft.com/office/drawing/2010/main" val="0"/>
              </a:ext>
            </a:extLst>
          </a:blip>
          <a:srcRect t="75251" b="12556"/>
          <a:stretch/>
        </p:blipFill>
        <p:spPr bwMode="auto">
          <a:xfrm>
            <a:off x="762703" y="5278149"/>
            <a:ext cx="5181592" cy="54864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p:cNvCxnSpPr/>
          <p:nvPr/>
        </p:nvCxnSpPr>
        <p:spPr>
          <a:xfrm>
            <a:off x="6170764" y="3004963"/>
            <a:ext cx="532916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4014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9217" y="611076"/>
            <a:ext cx="9293577" cy="1059305"/>
          </a:xfrm>
        </p:spPr>
        <p:txBody>
          <a:bodyPr>
            <a:normAutofit/>
          </a:bodyPr>
          <a:lstStyle/>
          <a:p>
            <a:r>
              <a:rPr lang="en-CA" dirty="0" smtClean="0"/>
              <a:t>Love and Belonging Needs</a:t>
            </a:r>
            <a:endParaRPr lang="en-CA" dirty="0"/>
          </a:p>
        </p:txBody>
      </p:sp>
      <p:sp>
        <p:nvSpPr>
          <p:cNvPr id="4" name="Text Placeholder 3"/>
          <p:cNvSpPr>
            <a:spLocks noGrp="1"/>
          </p:cNvSpPr>
          <p:nvPr>
            <p:ph sz="half" idx="2"/>
          </p:nvPr>
        </p:nvSpPr>
        <p:spPr>
          <a:xfrm>
            <a:off x="5907671" y="1452275"/>
            <a:ext cx="5473918" cy="3554759"/>
          </a:xfrm>
        </p:spPr>
        <p:txBody>
          <a:bodyPr>
            <a:noAutofit/>
          </a:bodyPr>
          <a:lstStyle/>
          <a:p>
            <a:pPr marL="0" indent="0" algn="ctr">
              <a:buNone/>
            </a:pPr>
            <a:r>
              <a:rPr lang="en-US" sz="1400" b="1" dirty="0"/>
              <a:t>What product / service is being </a:t>
            </a:r>
            <a:r>
              <a:rPr lang="en-US" sz="1400" b="1" dirty="0" smtClean="0"/>
              <a:t>advertised?</a:t>
            </a:r>
          </a:p>
          <a:p>
            <a:pPr marL="0" indent="0" algn="ctr">
              <a:buNone/>
            </a:pPr>
            <a:r>
              <a:rPr lang="en-US" sz="1400" dirty="0" smtClean="0"/>
              <a:t>The product being </a:t>
            </a:r>
            <a:r>
              <a:rPr lang="en-US" sz="1400" dirty="0" smtClean="0"/>
              <a:t>advertised is an “All-Family  Drink called 7up</a:t>
            </a:r>
            <a:endParaRPr lang="en-US" sz="1400" dirty="0" smtClean="0"/>
          </a:p>
          <a:p>
            <a:pPr marL="0" indent="0" algn="ctr">
              <a:buNone/>
            </a:pPr>
            <a:r>
              <a:rPr lang="en-US" sz="1400" dirty="0" smtClean="0"/>
              <a:t> </a:t>
            </a:r>
            <a:r>
              <a:rPr lang="en-US" sz="1400" b="1" dirty="0" smtClean="0"/>
              <a:t>How does it match Maslow’s Hierarchy of Needs?</a:t>
            </a:r>
          </a:p>
          <a:p>
            <a:pPr marL="0" indent="0" algn="ctr">
              <a:buNone/>
            </a:pPr>
            <a:r>
              <a:rPr lang="en-US" sz="1400" dirty="0" smtClean="0"/>
              <a:t>This </a:t>
            </a:r>
            <a:r>
              <a:rPr lang="en-US" sz="1400" dirty="0" smtClean="0"/>
              <a:t>advertisement matches the hierarchy </a:t>
            </a:r>
            <a:r>
              <a:rPr lang="en-US" sz="1400" dirty="0" smtClean="0"/>
              <a:t>because it shows how their product is an all family product where people of all ages can enjoy it. This increased to the sense of connection, particularly in the family setting. </a:t>
            </a:r>
            <a:endParaRPr lang="en-US" sz="1800" dirty="0" smtClean="0"/>
          </a:p>
          <a:p>
            <a:pPr marL="0" indent="0" algn="ctr">
              <a:buNone/>
            </a:pPr>
            <a:r>
              <a:rPr lang="en-US" sz="1400" b="1" dirty="0"/>
              <a:t>Is the advertisement effective? Why or why not</a:t>
            </a:r>
            <a:r>
              <a:rPr lang="en-US" sz="1400" b="1" dirty="0" smtClean="0"/>
              <a:t>?</a:t>
            </a:r>
          </a:p>
          <a:p>
            <a:pPr marL="0" indent="0" algn="ctr">
              <a:buNone/>
            </a:pPr>
            <a:r>
              <a:rPr lang="en-US" sz="1400" dirty="0" smtClean="0"/>
              <a:t>This advertisement </a:t>
            </a:r>
            <a:r>
              <a:rPr lang="en-US" sz="1400" dirty="0" smtClean="0"/>
              <a:t>is very effective in my opinion because it shows a very stereotypical household in 1990s and many could see themselves drinking a 7up at their houses with their children</a:t>
            </a:r>
            <a:r>
              <a:rPr lang="en-US" sz="1400" dirty="0" smtClean="0"/>
              <a:t>.</a:t>
            </a:r>
            <a:endParaRPr lang="en-CA" sz="1800" dirty="0"/>
          </a:p>
        </p:txBody>
      </p:sp>
      <p:cxnSp>
        <p:nvCxnSpPr>
          <p:cNvPr id="13" name="Straight Connector 12"/>
          <p:cNvCxnSpPr/>
          <p:nvPr/>
        </p:nvCxnSpPr>
        <p:spPr>
          <a:xfrm>
            <a:off x="6181071" y="3745453"/>
            <a:ext cx="4908192"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descr="Image result for maslow hierarchy of needs physiological needs"/>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16579" y1="83939" x2="79737" y2="81515"/>
                        <a14:foregroundMark x1="9737" y1="93333" x2="82368" y2="90606"/>
                        <a14:foregroundMark x1="38947" y1="72727" x2="12632" y2="89697"/>
                        <a14:foregroundMark x1="15526" y1="78182" x2="5526" y2="96667"/>
                        <a14:foregroundMark x1="11316" y1="97576" x2="90789" y2="95152"/>
                        <a14:foregroundMark x1="75789" y1="71818" x2="91316" y2="92121"/>
                        <a14:foregroundMark x1="86316" y1="86667" x2="24737" y2="85152"/>
                        <a14:foregroundMark x1="35000" y1="93030" x2="78158" y2="92424"/>
                        <a14:foregroundMark x1="50789" y1="79394" x2="51053" y2="69091"/>
                      </a14:backgroundRemoval>
                    </a14:imgEffect>
                  </a14:imgLayer>
                </a14:imgProps>
              </a:ext>
              <a:ext uri="{28A0092B-C50C-407E-A947-70E740481C1C}">
                <a14:useLocalDpi xmlns:a14="http://schemas.microsoft.com/office/drawing/2010/main" val="0"/>
              </a:ext>
            </a:extLst>
          </a:blip>
          <a:srcRect t="62429" b="24899"/>
          <a:stretch/>
        </p:blipFill>
        <p:spPr bwMode="auto">
          <a:xfrm>
            <a:off x="5907671" y="5433906"/>
            <a:ext cx="5181592" cy="570155"/>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p:cNvCxnSpPr/>
          <p:nvPr/>
        </p:nvCxnSpPr>
        <p:spPr>
          <a:xfrm>
            <a:off x="6181071" y="2219645"/>
            <a:ext cx="4908192"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4" descr="Image result for family advertisemen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1149" y="1670381"/>
            <a:ext cx="3004254" cy="40262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4369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9217" y="266828"/>
            <a:ext cx="9293577" cy="1059305"/>
          </a:xfrm>
        </p:spPr>
        <p:txBody>
          <a:bodyPr>
            <a:normAutofit/>
          </a:bodyPr>
          <a:lstStyle/>
          <a:p>
            <a:r>
              <a:rPr lang="en-CA" dirty="0" smtClean="0"/>
              <a:t>Self-</a:t>
            </a:r>
            <a:r>
              <a:rPr lang="en-CA" dirty="0" smtClean="0"/>
              <a:t>Esteem </a:t>
            </a:r>
            <a:r>
              <a:rPr lang="en-CA" dirty="0" smtClean="0"/>
              <a:t>Needs</a:t>
            </a:r>
            <a:endParaRPr lang="en-CA" dirty="0"/>
          </a:p>
        </p:txBody>
      </p:sp>
      <p:sp>
        <p:nvSpPr>
          <p:cNvPr id="4" name="Text Placeholder 3"/>
          <p:cNvSpPr>
            <a:spLocks noGrp="1"/>
          </p:cNvSpPr>
          <p:nvPr>
            <p:ph sz="half" idx="2"/>
          </p:nvPr>
        </p:nvSpPr>
        <p:spPr>
          <a:xfrm>
            <a:off x="5759282" y="1287000"/>
            <a:ext cx="5235028" cy="3924438"/>
          </a:xfrm>
        </p:spPr>
        <p:txBody>
          <a:bodyPr>
            <a:noAutofit/>
          </a:bodyPr>
          <a:lstStyle/>
          <a:p>
            <a:pPr marL="0" indent="0" algn="ctr">
              <a:buNone/>
            </a:pPr>
            <a:r>
              <a:rPr lang="en-US" sz="1400" b="1" dirty="0"/>
              <a:t>What product / service is being </a:t>
            </a:r>
            <a:r>
              <a:rPr lang="en-US" sz="1400" b="1" dirty="0" smtClean="0"/>
              <a:t>advertised?</a:t>
            </a:r>
          </a:p>
          <a:p>
            <a:pPr marL="0" indent="0" algn="ctr">
              <a:buNone/>
            </a:pPr>
            <a:r>
              <a:rPr lang="en-US" sz="1400" dirty="0" smtClean="0"/>
              <a:t>The product being </a:t>
            </a:r>
            <a:r>
              <a:rPr lang="en-US" sz="1400" dirty="0" smtClean="0"/>
              <a:t>advertised is Nike’s shoes called the NIKE FREE XT</a:t>
            </a:r>
          </a:p>
          <a:p>
            <a:pPr marL="0" indent="0" algn="ctr">
              <a:buNone/>
            </a:pPr>
            <a:r>
              <a:rPr lang="en-US" sz="1400" b="1" dirty="0" smtClean="0"/>
              <a:t>How does it match Maslow’s Hierarchy of Needs?</a:t>
            </a:r>
          </a:p>
          <a:p>
            <a:pPr marL="0" indent="0" algn="ctr">
              <a:buNone/>
            </a:pPr>
            <a:r>
              <a:rPr lang="en-US" sz="1400" dirty="0" smtClean="0"/>
              <a:t>This </a:t>
            </a:r>
            <a:r>
              <a:rPr lang="en-US" sz="1400" dirty="0" smtClean="0"/>
              <a:t>advertisement matches the hierarchy </a:t>
            </a:r>
            <a:r>
              <a:rPr lang="en-US" sz="1400" dirty="0" smtClean="0"/>
              <a:t>because it shows how you can be like the person in the picture and gain confidence from within.</a:t>
            </a:r>
          </a:p>
          <a:p>
            <a:pPr marL="0" indent="0" algn="ctr">
              <a:buNone/>
            </a:pPr>
            <a:r>
              <a:rPr lang="en-US" sz="1400" b="1" dirty="0" smtClean="0"/>
              <a:t>Is </a:t>
            </a:r>
            <a:r>
              <a:rPr lang="en-US" sz="1400" b="1" dirty="0"/>
              <a:t>the advertisement effective? Why or why not</a:t>
            </a:r>
            <a:r>
              <a:rPr lang="en-US" sz="1400" b="1" dirty="0" smtClean="0"/>
              <a:t>?</a:t>
            </a:r>
          </a:p>
          <a:p>
            <a:pPr marL="0" indent="0" algn="ctr">
              <a:buNone/>
            </a:pPr>
            <a:r>
              <a:rPr lang="en-US" sz="1400" dirty="0" smtClean="0"/>
              <a:t>This advertisement </a:t>
            </a:r>
            <a:r>
              <a:rPr lang="en-US" sz="1400" dirty="0" smtClean="0"/>
              <a:t>is somewhat effective when it comes to the sales of the product in the advertisement since people know that buyin</a:t>
            </a:r>
            <a:r>
              <a:rPr lang="en-US" sz="1400" dirty="0" smtClean="0"/>
              <a:t>g the shoes in the picture is not going to make yourself more proud of yourself. But, many may have taken the advertisement more serious and when out to but these pairs of shoes.</a:t>
            </a:r>
            <a:endParaRPr lang="en-CA" sz="1800" dirty="0"/>
          </a:p>
        </p:txBody>
      </p:sp>
      <p:cxnSp>
        <p:nvCxnSpPr>
          <p:cNvPr id="13" name="Straight Connector 12"/>
          <p:cNvCxnSpPr/>
          <p:nvPr/>
        </p:nvCxnSpPr>
        <p:spPr>
          <a:xfrm>
            <a:off x="5675907" y="3573336"/>
            <a:ext cx="5014746"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descr="Image result for maslow hierarchy of needs physiological needs"/>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16579" y1="83939" x2="79737" y2="81515"/>
                        <a14:foregroundMark x1="9737" y1="93333" x2="82368" y2="90606"/>
                        <a14:foregroundMark x1="38947" y1="72727" x2="12632" y2="89697"/>
                        <a14:foregroundMark x1="15526" y1="78182" x2="5526" y2="96667"/>
                        <a14:foregroundMark x1="11316" y1="97576" x2="90789" y2="95152"/>
                        <a14:foregroundMark x1="75789" y1="71818" x2="91316" y2="92121"/>
                        <a14:foregroundMark x1="86316" y1="86667" x2="24737" y2="85152"/>
                        <a14:foregroundMark x1="35000" y1="93030" x2="78158" y2="92424"/>
                        <a14:foregroundMark x1="50789" y1="79394" x2="51053" y2="69091"/>
                      </a14:backgroundRemoval>
                    </a14:imgEffect>
                  </a14:imgLayer>
                </a14:imgProps>
              </a:ext>
              <a:ext uri="{28A0092B-C50C-407E-A947-70E740481C1C}">
                <a14:useLocalDpi xmlns:a14="http://schemas.microsoft.com/office/drawing/2010/main" val="0"/>
              </a:ext>
            </a:extLst>
          </a:blip>
          <a:srcRect t="46142" b="38077"/>
          <a:stretch/>
        </p:blipFill>
        <p:spPr bwMode="auto">
          <a:xfrm>
            <a:off x="5907671" y="5339640"/>
            <a:ext cx="5181592" cy="710004"/>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p:cNvCxnSpPr/>
          <p:nvPr/>
        </p:nvCxnSpPr>
        <p:spPr>
          <a:xfrm>
            <a:off x="5675907" y="2273438"/>
            <a:ext cx="5014746" cy="0"/>
          </a:xfrm>
          <a:prstGeom prst="line">
            <a:avLst/>
          </a:prstGeom>
        </p:spPr>
        <p:style>
          <a:lnRef idx="1">
            <a:schemeClr val="accent1"/>
          </a:lnRef>
          <a:fillRef idx="0">
            <a:schemeClr val="accent1"/>
          </a:fillRef>
          <a:effectRef idx="0">
            <a:schemeClr val="accent1"/>
          </a:effectRef>
          <a:fontRef idx="minor">
            <a:schemeClr val="tx1"/>
          </a:fontRef>
        </p:style>
      </p:cxnSp>
      <p:pic>
        <p:nvPicPr>
          <p:cNvPr id="2052" name="Picture 4" descr="Image result for self-esteem advertisemen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4577" y="1287000"/>
            <a:ext cx="3031825" cy="468019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98840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9217" y="266828"/>
            <a:ext cx="9293577" cy="1059305"/>
          </a:xfrm>
        </p:spPr>
        <p:txBody>
          <a:bodyPr>
            <a:normAutofit/>
          </a:bodyPr>
          <a:lstStyle/>
          <a:p>
            <a:r>
              <a:rPr lang="en-CA" dirty="0" smtClean="0"/>
              <a:t>Self-</a:t>
            </a:r>
            <a:r>
              <a:rPr lang="en-CA" dirty="0" smtClean="0"/>
              <a:t>Actualization</a:t>
            </a:r>
            <a:endParaRPr lang="en-CA" dirty="0"/>
          </a:p>
        </p:txBody>
      </p:sp>
      <p:sp>
        <p:nvSpPr>
          <p:cNvPr id="4" name="Text Placeholder 3"/>
          <p:cNvSpPr>
            <a:spLocks noGrp="1"/>
          </p:cNvSpPr>
          <p:nvPr>
            <p:ph sz="half" idx="2"/>
          </p:nvPr>
        </p:nvSpPr>
        <p:spPr>
          <a:xfrm>
            <a:off x="5759282" y="1287000"/>
            <a:ext cx="5235028" cy="3924438"/>
          </a:xfrm>
        </p:spPr>
        <p:txBody>
          <a:bodyPr>
            <a:noAutofit/>
          </a:bodyPr>
          <a:lstStyle/>
          <a:p>
            <a:pPr marL="0" indent="0" algn="ctr">
              <a:buNone/>
            </a:pPr>
            <a:r>
              <a:rPr lang="en-US" sz="1400" b="1" dirty="0"/>
              <a:t>What product / service is being </a:t>
            </a:r>
            <a:r>
              <a:rPr lang="en-US" sz="1400" b="1" dirty="0" smtClean="0"/>
              <a:t>advertised?</a:t>
            </a:r>
          </a:p>
          <a:p>
            <a:pPr marL="0" indent="0" algn="ctr">
              <a:buNone/>
            </a:pPr>
            <a:r>
              <a:rPr lang="en-US" sz="1400" dirty="0" smtClean="0"/>
              <a:t>The </a:t>
            </a:r>
            <a:r>
              <a:rPr lang="en-US" sz="1400" dirty="0" smtClean="0"/>
              <a:t>service being advertised is the U.S. Army job. </a:t>
            </a:r>
          </a:p>
          <a:p>
            <a:pPr marL="0" indent="0" algn="ctr">
              <a:buNone/>
            </a:pPr>
            <a:r>
              <a:rPr lang="en-US" sz="1400" b="1" dirty="0" smtClean="0"/>
              <a:t>How does it match Maslow’s Hierarchy of Needs?</a:t>
            </a:r>
          </a:p>
          <a:p>
            <a:pPr marL="0" indent="0" algn="ctr">
              <a:buNone/>
            </a:pPr>
            <a:r>
              <a:rPr lang="en-US" sz="1400" dirty="0" smtClean="0"/>
              <a:t>This </a:t>
            </a:r>
            <a:r>
              <a:rPr lang="en-US" sz="1400" dirty="0" smtClean="0"/>
              <a:t>advertisement matches the </a:t>
            </a:r>
            <a:r>
              <a:rPr lang="en-US" sz="1400" dirty="0" smtClean="0"/>
              <a:t>hierarchy because it clearly shows that in your life you have been learning, and now you have the opportunity to make yourself proud and find another purpose for yourself you might of thought you didn’t have. </a:t>
            </a:r>
          </a:p>
          <a:p>
            <a:pPr marL="0" indent="0" algn="ctr">
              <a:buNone/>
            </a:pPr>
            <a:r>
              <a:rPr lang="en-US" sz="1400" b="1" dirty="0" smtClean="0"/>
              <a:t>Is </a:t>
            </a:r>
            <a:r>
              <a:rPr lang="en-US" sz="1400" b="1" dirty="0"/>
              <a:t>the advertisement effective? Why or why not</a:t>
            </a:r>
            <a:r>
              <a:rPr lang="en-US" sz="1400" b="1" dirty="0" smtClean="0"/>
              <a:t>?</a:t>
            </a:r>
          </a:p>
          <a:p>
            <a:pPr marL="0" indent="0" algn="ctr">
              <a:buNone/>
            </a:pPr>
            <a:r>
              <a:rPr lang="en-US" sz="1400" dirty="0" smtClean="0"/>
              <a:t>In my opinion, I believe that this advertisement is effective to those who don’t really have their life sorted out. This may seem like a correct profession for many who don’t want to proceed with post-secondary education. Along with that, you also get a proud feeling because you are doing something that benefits your country.</a:t>
            </a:r>
            <a:endParaRPr lang="en-US" sz="1400" dirty="0" smtClean="0"/>
          </a:p>
        </p:txBody>
      </p:sp>
      <p:cxnSp>
        <p:nvCxnSpPr>
          <p:cNvPr id="13" name="Straight Connector 12"/>
          <p:cNvCxnSpPr/>
          <p:nvPr/>
        </p:nvCxnSpPr>
        <p:spPr>
          <a:xfrm>
            <a:off x="5826516" y="3605608"/>
            <a:ext cx="5014746"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descr="Image result for maslow hierarchy of needs physiological needs"/>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0" r="100000">
                        <a14:foregroundMark x1="16579" y1="83939" x2="79737" y2="81515"/>
                        <a14:foregroundMark x1="9737" y1="93333" x2="82368" y2="90606"/>
                        <a14:foregroundMark x1="38947" y1="72727" x2="12632" y2="89697"/>
                        <a14:foregroundMark x1="15526" y1="78182" x2="5526" y2="96667"/>
                        <a14:foregroundMark x1="11316" y1="97576" x2="90789" y2="95152"/>
                        <a14:foregroundMark x1="75789" y1="71818" x2="91316" y2="92121"/>
                        <a14:foregroundMark x1="86316" y1="86667" x2="24737" y2="85152"/>
                        <a14:foregroundMark x1="35000" y1="93030" x2="78158" y2="92424"/>
                        <a14:foregroundMark x1="50789" y1="79394" x2="51053" y2="69091"/>
                      </a14:backgroundRemoval>
                    </a14:imgEffect>
                  </a14:imgLayer>
                </a14:imgProps>
              </a:ext>
              <a:ext uri="{28A0092B-C50C-407E-A947-70E740481C1C}">
                <a14:useLocalDpi xmlns:a14="http://schemas.microsoft.com/office/drawing/2010/main" val="0"/>
              </a:ext>
            </a:extLst>
          </a:blip>
          <a:srcRect t="-91" b="54183"/>
          <a:stretch/>
        </p:blipFill>
        <p:spPr bwMode="auto">
          <a:xfrm>
            <a:off x="2394837" y="4093275"/>
            <a:ext cx="5181592" cy="2065468"/>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p:cNvCxnSpPr/>
          <p:nvPr/>
        </p:nvCxnSpPr>
        <p:spPr>
          <a:xfrm>
            <a:off x="5826516" y="2434803"/>
            <a:ext cx="5014746" cy="0"/>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descr="Image result for self actualization advertisement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969" y="1252817"/>
            <a:ext cx="3318026" cy="442403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7653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The End</a:t>
            </a:r>
            <a:endParaRPr lang="en-CA" dirty="0"/>
          </a:p>
        </p:txBody>
      </p:sp>
      <p:sp>
        <p:nvSpPr>
          <p:cNvPr id="3" name="Subtitle 2"/>
          <p:cNvSpPr>
            <a:spLocks noGrp="1"/>
          </p:cNvSpPr>
          <p:nvPr>
            <p:ph type="subTitle" idx="1"/>
          </p:nvPr>
        </p:nvSpPr>
        <p:spPr/>
        <p:txBody>
          <a:bodyPr/>
          <a:lstStyle/>
          <a:p>
            <a:r>
              <a:rPr lang="en-CA" dirty="0" smtClean="0"/>
              <a:t>Sukhdeep Chopra</a:t>
            </a:r>
            <a:endParaRPr lang="en-CA" dirty="0"/>
          </a:p>
        </p:txBody>
      </p:sp>
    </p:spTree>
    <p:extLst>
      <p:ext uri="{BB962C8B-B14F-4D97-AF65-F5344CB8AC3E}">
        <p14:creationId xmlns:p14="http://schemas.microsoft.com/office/powerpoint/2010/main" val="4196657682"/>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docProps/app.xml><?xml version="1.0" encoding="utf-8"?>
<Properties xmlns="http://schemas.openxmlformats.org/officeDocument/2006/extended-properties" xmlns:vt="http://schemas.openxmlformats.org/officeDocument/2006/docPropsVTypes">
  <Template>Gallery</Template>
  <TotalTime>134</TotalTime>
  <Words>646</Words>
  <Application>Microsoft Office PowerPoint</Application>
  <PresentationFormat>Widescreen</PresentationFormat>
  <Paragraphs>39</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Rockwell</vt:lpstr>
      <vt:lpstr>Gallery</vt:lpstr>
      <vt:lpstr>Maslow’s Hierarchy of NEEDS</vt:lpstr>
      <vt:lpstr>Physiological Needs</vt:lpstr>
      <vt:lpstr>Safety and security Needs</vt:lpstr>
      <vt:lpstr>Love and Belonging Needs</vt:lpstr>
      <vt:lpstr>Self-Esteem Needs</vt:lpstr>
      <vt:lpstr>Self-Actualization</vt:lpstr>
      <vt:lpstr>The End</vt:lpstr>
    </vt:vector>
  </TitlesOfParts>
  <Company>School District #36 (Surrey)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Maslow’s Hierarchy of NEEDS</dc:title>
  <dc:creator>Sukhdeep Chopra</dc:creator>
  <cp:lastModifiedBy>Sukhdeep Chopra</cp:lastModifiedBy>
  <cp:revision>17</cp:revision>
  <dcterms:created xsi:type="dcterms:W3CDTF">2020-02-12T16:28:44Z</dcterms:created>
  <dcterms:modified xsi:type="dcterms:W3CDTF">2020-02-13T18:51:03Z</dcterms:modified>
</cp:coreProperties>
</file>